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1" r:id="rId4"/>
    <p:sldId id="272" r:id="rId5"/>
    <p:sldId id="273" r:id="rId6"/>
    <p:sldId id="286" r:id="rId7"/>
    <p:sldId id="262" r:id="rId8"/>
    <p:sldId id="274" r:id="rId9"/>
    <p:sldId id="275" r:id="rId10"/>
    <p:sldId id="276" r:id="rId11"/>
    <p:sldId id="288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AAE9E2D-CF0F-4664-95CD-24B29F65A442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F7C8A5A-FB62-4F4D-B537-660EFE8B3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rayon72.ru/i/n/210/180210/tn_180210_b774cce8353a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4800" b="1" dirty="0" smtClean="0"/>
              <a:t>В память о собаках войны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Сколько сказано слов.</a:t>
            </a:r>
            <a:br>
              <a:rPr lang="ru-RU" sz="2000" dirty="0" smtClean="0"/>
            </a:br>
            <a:r>
              <a:rPr lang="ru-RU" sz="2000" dirty="0" smtClean="0"/>
              <a:t> Может чья- </a:t>
            </a:r>
            <a:r>
              <a:rPr lang="ru-RU" sz="2000" dirty="0" err="1" smtClean="0"/>
              <a:t>нибудь</a:t>
            </a:r>
            <a:r>
              <a:rPr lang="ru-RU" sz="2000" dirty="0" smtClean="0"/>
              <a:t> муза устала</a:t>
            </a:r>
            <a:br>
              <a:rPr lang="ru-RU" sz="2000" dirty="0" smtClean="0"/>
            </a:br>
            <a:r>
              <a:rPr lang="ru-RU" sz="2000" dirty="0" smtClean="0"/>
              <a:t>Говорить о войне</a:t>
            </a:r>
            <a:br>
              <a:rPr lang="ru-RU" sz="2000" dirty="0" smtClean="0"/>
            </a:br>
            <a:r>
              <a:rPr lang="ru-RU" sz="2000" dirty="0" smtClean="0"/>
              <a:t> И тревожить солдатские сны…</a:t>
            </a:r>
            <a:br>
              <a:rPr lang="ru-RU" sz="2000" dirty="0" smtClean="0"/>
            </a:br>
            <a:r>
              <a:rPr lang="ru-RU" sz="2000" dirty="0" smtClean="0"/>
              <a:t>Только кажется мне,</a:t>
            </a:r>
            <a:br>
              <a:rPr lang="ru-RU" sz="2000" dirty="0" smtClean="0"/>
            </a:br>
            <a:r>
              <a:rPr lang="ru-RU" sz="2000" dirty="0" smtClean="0"/>
              <a:t> До обиды написано мало</a:t>
            </a:r>
            <a:br>
              <a:rPr lang="ru-RU" sz="2000" dirty="0" smtClean="0"/>
            </a:br>
            <a:r>
              <a:rPr lang="ru-RU" sz="2000" dirty="0" smtClean="0"/>
              <a:t>О собаках- бойцах,</a:t>
            </a:r>
            <a:br>
              <a:rPr lang="ru-RU" sz="2000" dirty="0" smtClean="0"/>
            </a:br>
            <a:r>
              <a:rPr lang="ru-RU" sz="2000" dirty="0" smtClean="0"/>
              <a:t> Защищавших нас в годы войны!</a:t>
            </a:r>
            <a:endParaRPr lang="ru-RU" sz="2000" dirty="0"/>
          </a:p>
        </p:txBody>
      </p:sp>
      <p:pic>
        <p:nvPicPr>
          <p:cNvPr id="1026" name="Picture 2" descr="Интересные факты о ВОВ. Животные на войн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9040"/>
            <a:ext cx="49921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      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Собаки-связисты.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</a:t>
            </a:r>
            <a:r>
              <a:rPr lang="ru-RU" sz="2000" dirty="0" smtClean="0">
                <a:latin typeface="+mj-lt"/>
              </a:rPr>
              <a:t>ля </a:t>
            </a:r>
            <a:r>
              <a:rPr lang="ru-RU" sz="2000" dirty="0" smtClean="0">
                <a:latin typeface="+mj-lt"/>
              </a:rPr>
              <a:t>установления связи проложили 8 </a:t>
            </a:r>
            <a:r>
              <a:rPr lang="ru-RU" sz="2000" dirty="0" smtClean="0">
                <a:latin typeface="+mj-lt"/>
              </a:rPr>
              <a:t>тысяч</a:t>
            </a:r>
          </a:p>
          <a:p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     </a:t>
            </a:r>
            <a:r>
              <a:rPr lang="ru-RU" sz="2000" dirty="0" smtClean="0">
                <a:latin typeface="+mj-lt"/>
              </a:rPr>
              <a:t>  км </a:t>
            </a:r>
            <a:r>
              <a:rPr lang="ru-RU" sz="2000" dirty="0" smtClean="0">
                <a:latin typeface="+mj-lt"/>
              </a:rPr>
              <a:t>телефонного провода. Иногда даже тяжело раненая </a:t>
            </a:r>
            <a:r>
              <a:rPr lang="ru-RU" sz="2000" dirty="0" smtClean="0">
                <a:latin typeface="+mj-lt"/>
              </a:rPr>
              <a:t>собака</a:t>
            </a:r>
          </a:p>
          <a:p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    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доползала </a:t>
            </a:r>
            <a:r>
              <a:rPr lang="ru-RU" sz="2000" dirty="0" smtClean="0">
                <a:latin typeface="+mj-lt"/>
              </a:rPr>
              <a:t>до </a:t>
            </a:r>
            <a:r>
              <a:rPr lang="ru-RU" sz="2000" dirty="0" smtClean="0">
                <a:latin typeface="+mj-lt"/>
              </a:rPr>
              <a:t>места назначения и выполняла свою боевую задачу.</a:t>
            </a:r>
            <a:endParaRPr lang="ru-RU" sz="2000" dirty="0">
              <a:latin typeface="+mj-lt"/>
            </a:endParaRPr>
          </a:p>
        </p:txBody>
      </p:sp>
      <p:pic>
        <p:nvPicPr>
          <p:cNvPr id="1030" name="Picture 6" descr="How British fighting in France found comfort in pets during the ..."/>
          <p:cNvPicPr>
            <a:picLocks noChangeAspect="1" noChangeArrowheads="1"/>
          </p:cNvPicPr>
          <p:nvPr/>
        </p:nvPicPr>
        <p:blipFill>
          <a:blip r:embed="rId2" cstate="print"/>
          <a:srcRect l="5962" t="4610" r="1030" b="7806"/>
          <a:stretch>
            <a:fillRect/>
          </a:stretch>
        </p:blipFill>
        <p:spPr bwMode="auto">
          <a:xfrm>
            <a:off x="3707904" y="1196752"/>
            <a:ext cx="5169416" cy="3988135"/>
          </a:xfrm>
          <a:prstGeom prst="rect">
            <a:avLst/>
          </a:prstGeom>
          <a:noFill/>
        </p:spPr>
      </p:pic>
      <p:pic>
        <p:nvPicPr>
          <p:cNvPr id="1034" name="Picture 10" descr="Собаки-связисты - Собаки Великой Отечественной войны"/>
          <p:cNvPicPr>
            <a:picLocks noChangeAspect="1" noChangeArrowheads="1"/>
          </p:cNvPicPr>
          <p:nvPr/>
        </p:nvPicPr>
        <p:blipFill>
          <a:blip r:embed="rId3" cstate="print"/>
          <a:srcRect l="5322" r="6865" b="5000"/>
          <a:stretch>
            <a:fillRect/>
          </a:stretch>
        </p:blipFill>
        <p:spPr bwMode="auto">
          <a:xfrm>
            <a:off x="251520" y="3933056"/>
            <a:ext cx="475252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492896"/>
            <a:ext cx="280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Батальон окружён,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 Ни еды, ни снарядов, ни связи.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Свистопляска вокруг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 И осколков и пуль круговерть.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С донесением псы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 Пробирались и </a:t>
            </a:r>
            <a:r>
              <a:rPr lang="ru-RU" sz="2000" dirty="0" err="1" smtClean="0">
                <a:latin typeface="+mj-lt"/>
              </a:rPr>
              <a:t>близили</a:t>
            </a:r>
            <a:r>
              <a:rPr lang="ru-RU" sz="2000" dirty="0" smtClean="0">
                <a:latin typeface="+mj-lt"/>
              </a:rPr>
              <a:t> праздник.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Всем, даруя свободу,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 А себе, зачастую, лишь смерть.</a:t>
            </a:r>
            <a:endParaRPr lang="ru-RU" sz="2000" dirty="0">
              <a:latin typeface="+mj-lt"/>
            </a:endParaRPr>
          </a:p>
        </p:txBody>
      </p:sp>
      <p:pic>
        <p:nvPicPr>
          <p:cNvPr id="43010" name="Picture 2" descr="Животные на Великой Отечественной войне (в картинах Алексе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5184576" cy="35026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Собаки-связисты.</a:t>
            </a:r>
            <a:r>
              <a:rPr lang="ru-RU" sz="2400" dirty="0" smtClean="0"/>
              <a:t> В сложной боевой обстановке, порой в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непроходимых для человека местах доставили </a:t>
            </a:r>
            <a:r>
              <a:rPr lang="ru-RU" sz="2400" dirty="0" smtClean="0"/>
              <a:t>свыше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                  120тысяч </a:t>
            </a:r>
            <a:r>
              <a:rPr lang="ru-RU" sz="2400" dirty="0" smtClean="0"/>
              <a:t>боевых </a:t>
            </a:r>
            <a:r>
              <a:rPr lang="ru-RU" sz="2400" dirty="0" smtClean="0"/>
              <a:t>донесений.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Виктория\Desktop\slide_9.jpg"/>
          <p:cNvPicPr>
            <a:picLocks noChangeAspect="1" noChangeArrowheads="1"/>
          </p:cNvPicPr>
          <p:nvPr/>
        </p:nvPicPr>
        <p:blipFill>
          <a:blip r:embed="rId2" cstate="print"/>
          <a:srcRect l="19561" t="4346" r="18494" b="39150"/>
          <a:stretch>
            <a:fillRect/>
          </a:stretch>
        </p:blipFill>
        <p:spPr bwMode="auto">
          <a:xfrm>
            <a:off x="251520" y="2852936"/>
            <a:ext cx="5082864" cy="33313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Собаки-связисты</a:t>
            </a:r>
            <a:r>
              <a:rPr lang="ru-RU" dirty="0" smtClean="0"/>
              <a:t> в блокированном Ленинграде под огнем противника, в часы бомбежек бегали со сводками между штабами ПВО. В период затишья между боями, на связных собак надевали специальные вьюки и они доставляли на передовую письма и газеты. Случалось, что собакам доверяли доставку орденов и медалей в подразделения, куда невозможно было пробраться из-за сплошного обстрела.</a:t>
            </a:r>
            <a:endParaRPr lang="ru-RU" dirty="0"/>
          </a:p>
        </p:txBody>
      </p:sp>
      <p:pic>
        <p:nvPicPr>
          <p:cNvPr id="31748" name="Picture 4" descr="Сто и одна профессия овчарки Государственный Дарвиновский муз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90643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             Собаки-миноискатели.</a:t>
            </a:r>
            <a:r>
              <a:rPr lang="ru-RU" sz="2000" dirty="0" smtClean="0">
                <a:latin typeface="+mj-lt"/>
              </a:rPr>
              <a:t> Наши четвероногие миноискатели</a:t>
            </a:r>
          </a:p>
          <a:p>
            <a:r>
              <a:rPr lang="ru-RU" sz="2000" dirty="0" smtClean="0">
                <a:latin typeface="+mj-lt"/>
              </a:rPr>
              <a:t>    разминировали Белгород, Киев, Одессу, Новгород, Витебск, Полоцк,</a:t>
            </a:r>
          </a:p>
          <a:p>
            <a:r>
              <a:rPr lang="ru-RU" sz="2000" dirty="0" smtClean="0">
                <a:latin typeface="+mj-lt"/>
              </a:rPr>
              <a:t>  Варшаву, Прагу, Вену, Будапешт, Берлин.</a:t>
            </a:r>
            <a:r>
              <a:rPr lang="ru-RU" sz="2000" dirty="0" smtClean="0"/>
              <a:t> Около 4 млн. фугасов, мин и</a:t>
            </a:r>
          </a:p>
          <a:p>
            <a:r>
              <a:rPr lang="ru-RU" sz="2000" dirty="0" smtClean="0"/>
              <a:t>     других боеприпасов было обнаружено и обезврежено отважными</a:t>
            </a:r>
          </a:p>
          <a:p>
            <a:r>
              <a:rPr lang="ru-RU" sz="2000" dirty="0" smtClean="0"/>
              <a:t>  четвероногим героями. Это 33 города </a:t>
            </a:r>
            <a:r>
              <a:rPr lang="ru-RU" sz="2000" dirty="0" smtClean="0"/>
              <a:t>и 18  </a:t>
            </a:r>
            <a:r>
              <a:rPr lang="ru-RU" sz="2000" dirty="0" smtClean="0"/>
              <a:t>тыс. населённых пунктов.</a:t>
            </a:r>
            <a:endParaRPr lang="ru-RU" sz="2000" dirty="0">
              <a:latin typeface="+mj-lt"/>
            </a:endParaRPr>
          </a:p>
        </p:txBody>
      </p:sp>
      <p:pic>
        <p:nvPicPr>
          <p:cNvPr id="32770" name="Picture 2" descr="Животные на Великой Отечественной войне (в картинах Алексея ..."/>
          <p:cNvPicPr>
            <a:picLocks noChangeAspect="1" noChangeArrowheads="1"/>
          </p:cNvPicPr>
          <p:nvPr/>
        </p:nvPicPr>
        <p:blipFill>
          <a:blip r:embed="rId2" cstate="print"/>
          <a:srcRect l="3793" t="6547" r="7707" b="6166"/>
          <a:stretch>
            <a:fillRect/>
          </a:stretch>
        </p:blipFill>
        <p:spPr bwMode="auto">
          <a:xfrm>
            <a:off x="179512" y="1988840"/>
            <a:ext cx="5040560" cy="2880320"/>
          </a:xfrm>
          <a:prstGeom prst="rect">
            <a:avLst/>
          </a:prstGeom>
          <a:noFill/>
        </p:spPr>
      </p:pic>
      <p:pic>
        <p:nvPicPr>
          <p:cNvPr id="32772" name="Picture 4" descr="СССР: как собак обучали уничтожать немецкие танки | Россия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4824536" cy="300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47808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Немецкая овчарка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Джульбарс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, стала единственной собакой, награжденной медалью «За боевые заслуги». Благодаря превосходному чутью этого четвероногого бойца, за период с сентября 1944 года по август 1945 года было обезврежено 7468 мин и более 150 снарядов на территории Австрии, Венгрии, Румынии и Чехословакии. Участвовал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Джульбарс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также в разминировании соборов Вены, замков Праги и дворцов над Дунаем 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3794" name="Picture 2" descr="C:\Users\Виктория\Desktop\slide_34.jpg"/>
          <p:cNvPicPr>
            <a:picLocks noChangeAspect="1" noChangeArrowheads="1"/>
          </p:cNvPicPr>
          <p:nvPr/>
        </p:nvPicPr>
        <p:blipFill>
          <a:blip r:embed="rId2" cstate="print"/>
          <a:srcRect l="2808" t="6838" r="36120" b="27782"/>
          <a:stretch>
            <a:fillRect/>
          </a:stretch>
        </p:blipFill>
        <p:spPr bwMode="auto">
          <a:xfrm>
            <a:off x="251520" y="2636912"/>
            <a:ext cx="4392488" cy="3816424"/>
          </a:xfrm>
          <a:prstGeom prst="rect">
            <a:avLst/>
          </a:prstGeom>
          <a:noFill/>
        </p:spPr>
      </p:pic>
      <p:pic>
        <p:nvPicPr>
          <p:cNvPr id="4" name="Picture 3" descr="C:\Users\ТАНЯ\Pictures\собаки в ВОВ\джульбар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0642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211033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Джульбарс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служил 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14-ой штурмовой инженерно- сапёрной бригаде.</a:t>
            </a:r>
          </a:p>
          <a:p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21 марта 1945г. «</a:t>
            </a:r>
            <a:r>
              <a:rPr lang="ru-RU" sz="2000" dirty="0" smtClean="0"/>
              <a:t> за успешное выполнение боевых заданий по поиску и разминированию»  </a:t>
            </a:r>
            <a:r>
              <a:rPr lang="ru-RU" sz="2000" dirty="0" err="1" smtClean="0"/>
              <a:t>Джульбарс</a:t>
            </a:r>
            <a:r>
              <a:rPr lang="ru-RU" sz="2000" dirty="0" smtClean="0"/>
              <a:t> был награждён медалью "За боевые заслуги". </a:t>
            </a:r>
            <a:r>
              <a:rPr lang="ru-RU" sz="2000" dirty="0" smtClean="0"/>
              <a:t> </a:t>
            </a:r>
            <a:r>
              <a:rPr lang="ru-RU" sz="2000" dirty="0" smtClean="0"/>
              <a:t>А </a:t>
            </a:r>
            <a:r>
              <a:rPr lang="ru-RU" sz="2000" dirty="0" smtClean="0"/>
              <a:t>24 июня 1945 года он был почётным участником парада </a:t>
            </a:r>
            <a:r>
              <a:rPr lang="ru-RU" sz="2000" dirty="0" smtClean="0"/>
              <a:t>на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Красной </a:t>
            </a:r>
            <a:r>
              <a:rPr lang="ru-RU" sz="2000" dirty="0" smtClean="0"/>
              <a:t>площади.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20878"/>
            <a:ext cx="221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ТАНЯ\Pictures\собаки в ВОВ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4" r="1839" b="6695"/>
          <a:stretch>
            <a:fillRect/>
          </a:stretch>
        </p:blipFill>
        <p:spPr bwMode="auto">
          <a:xfrm>
            <a:off x="971600" y="1844824"/>
            <a:ext cx="37444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иктория\Desktop\slide_34.jpg"/>
          <p:cNvPicPr>
            <a:picLocks noChangeAspect="1" noChangeArrowheads="1"/>
          </p:cNvPicPr>
          <p:nvPr/>
        </p:nvPicPr>
        <p:blipFill>
          <a:blip r:embed="rId3" cstate="print"/>
          <a:srcRect l="67581" t="6716" r="4052" b="26548"/>
          <a:stretch>
            <a:fillRect/>
          </a:stretch>
        </p:blipFill>
        <p:spPr bwMode="auto">
          <a:xfrm>
            <a:off x="5436096" y="1916832"/>
            <a:ext cx="244827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Вслед </a:t>
            </a:r>
            <a:r>
              <a:rPr lang="ru-RU" dirty="0" smtClean="0"/>
              <a:t>за полками и колоннами боевой техники  по  Красной  площади  прошли  собаки  со своими проводникам. За ними шел главный кинолог </a:t>
            </a:r>
            <a:r>
              <a:rPr lang="ru-RU" dirty="0" smtClean="0"/>
              <a:t>школы</a:t>
            </a:r>
          </a:p>
          <a:p>
            <a:r>
              <a:rPr lang="ru-RU" dirty="0" smtClean="0"/>
              <a:t>   военного </a:t>
            </a:r>
            <a:r>
              <a:rPr lang="ru-RU" dirty="0" smtClean="0"/>
              <a:t>собаководства подполковник </a:t>
            </a:r>
            <a:r>
              <a:rPr lang="ru-RU" dirty="0" err="1" smtClean="0"/>
              <a:t>Мазовер</a:t>
            </a:r>
            <a:r>
              <a:rPr lang="ru-RU" dirty="0" smtClean="0"/>
              <a:t>, командир 37 </a:t>
            </a:r>
            <a:r>
              <a:rPr lang="ru-RU" dirty="0" smtClean="0"/>
              <a:t>отдельного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dirty="0" smtClean="0"/>
              <a:t>батальона разминирования. Ему было разрешено не чеканить шаг и </a:t>
            </a:r>
            <a:r>
              <a:rPr lang="ru-RU" dirty="0" smtClean="0"/>
              <a:t>не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отдавать честь главнокомандующему, поскольку он </a:t>
            </a:r>
            <a:r>
              <a:rPr lang="ru-RU" dirty="0" err="1" smtClean="0"/>
              <a:t>нѐс </a:t>
            </a:r>
            <a:r>
              <a:rPr lang="ru-RU" dirty="0" smtClean="0"/>
              <a:t>на руках еще </a:t>
            </a:r>
            <a:r>
              <a:rPr lang="ru-RU" dirty="0" smtClean="0"/>
              <a:t>не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  </a:t>
            </a:r>
            <a:r>
              <a:rPr lang="ru-RU" dirty="0" smtClean="0"/>
              <a:t>оправившегося  после  боевого  ранения </a:t>
            </a:r>
            <a:r>
              <a:rPr lang="ru-RU" dirty="0" err="1" smtClean="0"/>
              <a:t>Джульбарса</a:t>
            </a:r>
            <a:r>
              <a:rPr lang="ru-RU" dirty="0" smtClean="0"/>
              <a:t>, бойца   из  </a:t>
            </a:r>
            <a:r>
              <a:rPr lang="ru-RU" dirty="0" smtClean="0"/>
              <a:t>14-й</a:t>
            </a:r>
          </a:p>
          <a:p>
            <a:r>
              <a:rPr lang="ru-RU" dirty="0" smtClean="0"/>
              <a:t>  </a:t>
            </a:r>
            <a:r>
              <a:rPr lang="ru-RU" dirty="0" smtClean="0"/>
              <a:t>штурмовой  инженерно-саперной бригады. Иосиф Сталин распорядился соорудить из его кителя нечто вроде лотка, в котором собаку-героя </a:t>
            </a:r>
            <a:r>
              <a:rPr lang="ru-RU" dirty="0" smtClean="0"/>
              <a:t>пронесли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</a:t>
            </a:r>
            <a:r>
              <a:rPr lang="ru-RU" dirty="0" smtClean="0"/>
              <a:t>   по </a:t>
            </a:r>
            <a:r>
              <a:rPr lang="ru-RU" b="1" dirty="0" smtClean="0"/>
              <a:t>Красной площади</a:t>
            </a:r>
            <a:r>
              <a:rPr lang="ru-RU" dirty="0" smtClean="0"/>
              <a:t>. </a:t>
            </a:r>
          </a:p>
        </p:txBody>
      </p:sp>
      <p:pic>
        <p:nvPicPr>
          <p:cNvPr id="36867" name="Picture 3" descr="C:\Users\Виктория\Desktop\slide_35.jpg"/>
          <p:cNvPicPr>
            <a:picLocks noChangeAspect="1" noChangeArrowheads="1"/>
          </p:cNvPicPr>
          <p:nvPr/>
        </p:nvPicPr>
        <p:blipFill>
          <a:blip r:embed="rId2" cstate="print"/>
          <a:srcRect l="65731" t="5604" r="4659" b="35183"/>
          <a:stretch>
            <a:fillRect/>
          </a:stretch>
        </p:blipFill>
        <p:spPr bwMode="auto">
          <a:xfrm>
            <a:off x="5940152" y="2708920"/>
            <a:ext cx="2520280" cy="3780420"/>
          </a:xfrm>
          <a:prstGeom prst="rect">
            <a:avLst/>
          </a:prstGeom>
          <a:noFill/>
        </p:spPr>
      </p:pic>
      <p:pic>
        <p:nvPicPr>
          <p:cNvPr id="7" name="Рисунок 6" descr="Собаки-саперы удостоились чести пройти по Красной площади в Москве во время парада победы в 1945 год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8965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429781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Собаки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Courier New" pitchFamily="49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санитары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latin typeface="lucida grande"/>
              </a:rPr>
              <a:t> </a:t>
            </a:r>
            <a:r>
              <a:rPr lang="ru-RU" sz="2000" dirty="0" smtClean="0">
                <a:latin typeface="lucida grande"/>
              </a:rPr>
              <a:t>Они находили тяжело раненых солдат в болотах, лесах, оврагах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Courier New" pitchFamily="49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пластунски подползали к раненым. </a:t>
            </a:r>
            <a:r>
              <a:rPr lang="ru-RU" sz="2000" dirty="0" smtClean="0"/>
              <a:t>Только собаки могли безошибочно отличить живого человека от погибшего, очень часто многие раненые находились в бессознательном состоянии, тогда собаки облизывали их, чтобы привести в сознание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и подставляли бок с медицинской сумкой, ожидая, пока боец перевяжет рану.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3" name="Picture 2" descr="C:\Users\ТАНЯ\Pictures\собаки в ВОВ\собаки санита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85017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Животные на Великой Отечественной войне (в картинах Алексея ..."/>
          <p:cNvPicPr>
            <a:picLocks noChangeAspect="1" noChangeArrowheads="1"/>
          </p:cNvPicPr>
          <p:nvPr/>
        </p:nvPicPr>
        <p:blipFill>
          <a:blip r:embed="rId3" cstate="print"/>
          <a:srcRect l="3125" t="8133" r="3125" b="5120"/>
          <a:stretch>
            <a:fillRect/>
          </a:stretch>
        </p:blipFill>
        <p:spPr bwMode="auto">
          <a:xfrm>
            <a:off x="4355976" y="3501008"/>
            <a:ext cx="447104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НЯ\Pictures\собаки в ВОВ\собака санит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6" r="5838" b="3947"/>
          <a:stretch>
            <a:fillRect/>
          </a:stretch>
        </p:blipFill>
        <p:spPr bwMode="auto">
          <a:xfrm>
            <a:off x="5076056" y="1988840"/>
            <a:ext cx="3744416" cy="44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  <a:cs typeface="Arial" pitchFamily="34" charset="0"/>
              </a:rPr>
              <a:t>Из-за плотного огня санитары, не всегда могли пробраться к тяжело раненным.</a:t>
            </a:r>
            <a:r>
              <a:rPr lang="ru-RU" sz="2000" dirty="0" smtClean="0">
                <a:latin typeface="+mj-lt"/>
              </a:rPr>
              <a:t> Известно, что за годы войны с поля боя при помощи собак было вывезено почти 700 тысяч раненых. Санитару за 80 человек , вынесенных с поля боя, присваивали звание Героя Советского Союза, собака помогала </a:t>
            </a:r>
            <a:r>
              <a:rPr lang="ru-RU" sz="2000" dirty="0" err="1" smtClean="0">
                <a:latin typeface="+mj-lt"/>
              </a:rPr>
              <a:t>безвоздмездно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За время Второй мировой войны собаки на службе в Красной армии вывезли более 700 тыс. тяжелораненых / DR"/>
          <p:cNvPicPr/>
          <p:nvPr/>
        </p:nvPicPr>
        <p:blipFill>
          <a:blip r:embed="rId3" cstate="print"/>
          <a:srcRect l="10146" t="7692" r="4334" b="3846"/>
          <a:stretch>
            <a:fillRect/>
          </a:stretch>
        </p:blipFill>
        <p:spPr bwMode="auto">
          <a:xfrm>
            <a:off x="395536" y="2852936"/>
            <a:ext cx="44644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310835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Памятник «Героям-медикам и санитарным собакам»в городе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Ессентуки. Он посвящен тем, кто под пулями вытаскивал раненых с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поля боя во время Великой Отечественной войны и рисковал собой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ради спасения воина. </a:t>
            </a:r>
            <a:r>
              <a:rPr lang="ru-RU" sz="2000" dirty="0" smtClean="0"/>
              <a:t>Внизу памятника находится табличка с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надписью «Героям-медикам и санитарным собакам, спасшим тысячи солдатских жизней, посвящается».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:\Users\Виктория\Desktop\8374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528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42900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Стёрлись в памяти клички.</a:t>
            </a:r>
            <a:br>
              <a:rPr lang="ru-RU" dirty="0" smtClean="0"/>
            </a:br>
            <a:r>
              <a:rPr lang="ru-RU" dirty="0" smtClean="0"/>
              <a:t> Не вспомнить теперь и мордашку.</a:t>
            </a:r>
            <a:br>
              <a:rPr lang="ru-RU" dirty="0" smtClean="0"/>
            </a:br>
            <a:r>
              <a:rPr lang="ru-RU" dirty="0" smtClean="0"/>
              <a:t>Мы, пришедшие позже,</a:t>
            </a:r>
            <a:br>
              <a:rPr lang="ru-RU" dirty="0" smtClean="0"/>
            </a:br>
            <a:r>
              <a:rPr lang="ru-RU" dirty="0" smtClean="0"/>
              <a:t> Не знаем совсем ничего.</a:t>
            </a:r>
            <a:br>
              <a:rPr lang="ru-RU" dirty="0" smtClean="0"/>
            </a:br>
            <a:r>
              <a:rPr lang="ru-RU" dirty="0" smtClean="0"/>
              <a:t>Лишь седой ветеран</a:t>
            </a:r>
            <a:br>
              <a:rPr lang="ru-RU" dirty="0" smtClean="0"/>
            </a:br>
            <a:r>
              <a:rPr lang="ru-RU" dirty="0" smtClean="0"/>
              <a:t> Ещё помнит собачью упряжку</a:t>
            </a:r>
            <a:br>
              <a:rPr lang="ru-RU" dirty="0" smtClean="0"/>
            </a:br>
            <a:r>
              <a:rPr lang="ru-RU" dirty="0" smtClean="0"/>
              <a:t>В медсанбат дотащившую</a:t>
            </a:r>
            <a:br>
              <a:rPr lang="ru-RU" dirty="0" smtClean="0"/>
            </a:br>
            <a:r>
              <a:rPr lang="ru-RU" dirty="0" smtClean="0"/>
              <a:t> С поля боя когда- то его!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обаки — участники Великой от ГадяИванова за 01.11.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2060848"/>
            <a:ext cx="6996742" cy="4372964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51520" y="350959"/>
            <a:ext cx="856895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Через всю войну рядом с людьми в боевом строю шли животные.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Они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совершали подвиг, не зная этого. Они просто делали то, чему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их научили люди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и гибли,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как люди. Но, погибая, они спасали тысячи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человеческих жизней и   помогли приблизить долгожданный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День Победы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231218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ПАМЯТНИК ФРОНТОВОЙ СОБАКЕ НА ПОКЛОННОЙ ГОРЕ В МОСКВЕ.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21 июня 2013 года, в День кинолога, на Поклонной горе в Москве был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открыт памятник собакам, защищавшим нашу страну от захватчиков.</a:t>
            </a:r>
          </a:p>
          <a:p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Идея увековечить память об этих собаках в памятнике Великой Отечественной принадлежит ветеранам. </a:t>
            </a:r>
            <a:r>
              <a:rPr lang="ru-RU" sz="2000" dirty="0" smtClean="0"/>
              <a:t>Скульптор поместил собаку на разорванные гусеницы танка в память о животных, которые, жертвуя</a:t>
            </a:r>
          </a:p>
          <a:p>
            <a:r>
              <a:rPr lang="ru-RU" sz="2000" dirty="0" smtClean="0"/>
              <a:t>     своими жизнями, уничтожали вражеские танки во время войны.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https://rayon72.ru/i/n/210/180210/tn_180210_b774cce8353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51125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996952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в майский день</a:t>
            </a:r>
            <a:br>
              <a:rPr lang="ru-RU" dirty="0" smtClean="0"/>
            </a:br>
            <a:r>
              <a:rPr lang="ru-RU" dirty="0" smtClean="0"/>
              <a:t> На могилы приходим святые.</a:t>
            </a:r>
            <a:br>
              <a:rPr lang="ru-RU" dirty="0" smtClean="0"/>
            </a:br>
            <a:r>
              <a:rPr lang="ru-RU" dirty="0" smtClean="0"/>
              <a:t>И святое храня</a:t>
            </a:r>
            <a:br>
              <a:rPr lang="ru-RU" dirty="0" smtClean="0"/>
            </a:br>
            <a:r>
              <a:rPr lang="ru-RU" dirty="0" smtClean="0"/>
              <a:t> Мы минуту молчанья стоим.</a:t>
            </a:r>
            <a:br>
              <a:rPr lang="ru-RU" dirty="0" smtClean="0"/>
            </a:br>
            <a:r>
              <a:rPr lang="ru-RU" dirty="0" smtClean="0"/>
              <a:t>То пускай эта дань</a:t>
            </a:r>
            <a:br>
              <a:rPr lang="ru-RU" dirty="0" smtClean="0"/>
            </a:br>
            <a:r>
              <a:rPr lang="ru-RU" dirty="0" smtClean="0"/>
              <a:t> И огонь, и цветы полевые</a:t>
            </a:r>
            <a:br>
              <a:rPr lang="ru-RU" dirty="0" smtClean="0"/>
            </a:br>
            <a:r>
              <a:rPr lang="ru-RU" dirty="0" smtClean="0"/>
              <a:t>Будут памятью светлой</a:t>
            </a:r>
            <a:br>
              <a:rPr lang="ru-RU" dirty="0" smtClean="0"/>
            </a:br>
            <a:r>
              <a:rPr lang="ru-RU" dirty="0" smtClean="0"/>
              <a:t> Будут скромной наградой и им!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7544" y="291140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Во время Второй мировой войны Советская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армия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активно использовала собак в самых разных   качествах: псы были саперами, санитарами, а также живыми минами.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Picture 3" descr="C:\Users\ТАНЯ\Pictures\собаки в ВОВ\собака санит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90"/>
          <a:stretch>
            <a:fillRect/>
          </a:stretch>
        </p:blipFill>
        <p:spPr bwMode="auto">
          <a:xfrm>
            <a:off x="395536" y="2356881"/>
            <a:ext cx="3168352" cy="35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ТАНЯ\Pictures\собаки в ВОВ\миноискатели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9206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C:\Users\Виктория\Desktop\slide_19.jpg"/>
          <p:cNvPicPr>
            <a:picLocks noChangeAspect="1" noChangeArrowheads="1"/>
          </p:cNvPicPr>
          <p:nvPr/>
        </p:nvPicPr>
        <p:blipFill>
          <a:blip r:embed="rId4" cstate="print"/>
          <a:srcRect l="21926" t="6268" r="21927" b="38397"/>
          <a:stretch>
            <a:fillRect/>
          </a:stretch>
        </p:blipFill>
        <p:spPr bwMode="auto">
          <a:xfrm>
            <a:off x="3779912" y="1556792"/>
            <a:ext cx="338437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5536" y="194531"/>
            <a:ext cx="8496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За первые месяцы войны немцы заняли большую часть европейской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территории СССР. При этом только в плен попали свыше 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советских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солдат. Осенью-зимой 1941 года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советской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армии стало остро не хватать личного состава. Чтобы уберечь людей, в школах для служебных собак решили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использовать их питомцев в качестве живых бомб. И этот план удался.</a:t>
            </a:r>
            <a:r>
              <a:rPr lang="ru-RU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Да, на войне получалось и так, что «тигры», «пантеры» боялись собак.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                             Собаки-подрывники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53250" name="Picture 2" descr="C:\Users\Виктория\Desktop\slide_20 (1).jpg"/>
          <p:cNvPicPr>
            <a:picLocks noChangeAspect="1" noChangeArrowheads="1"/>
          </p:cNvPicPr>
          <p:nvPr/>
        </p:nvPicPr>
        <p:blipFill>
          <a:blip r:embed="rId2" cstate="print"/>
          <a:srcRect l="5586" t="2121" r="3696" b="861"/>
          <a:stretch>
            <a:fillRect/>
          </a:stretch>
        </p:blipFill>
        <p:spPr bwMode="auto">
          <a:xfrm>
            <a:off x="1187624" y="2348880"/>
            <a:ext cx="669674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НЯ\Pictures\собаки в ВОВ\do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552728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000" dirty="0" smtClean="0">
                <a:latin typeface="+mj-lt"/>
              </a:rPr>
              <a:t>"Дьявольское оружие Красной армии". Так </a:t>
            </a:r>
            <a:r>
              <a:rPr lang="ru-RU" sz="2000" dirty="0" err="1" smtClean="0">
                <a:latin typeface="+mj-lt"/>
              </a:rPr>
              <a:t>Пауль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Карель</a:t>
            </a:r>
            <a:r>
              <a:rPr lang="ru-RU" sz="2000" dirty="0" smtClean="0">
                <a:latin typeface="+mj-lt"/>
              </a:rPr>
              <a:t>, называл</a:t>
            </a:r>
          </a:p>
          <a:p>
            <a:r>
              <a:rPr lang="ru-RU" sz="2000" dirty="0" smtClean="0">
                <a:latin typeface="+mj-lt"/>
              </a:rPr>
              <a:t>             </a:t>
            </a:r>
            <a:r>
              <a:rPr lang="ru-RU" sz="2000" b="1" dirty="0" smtClean="0">
                <a:latin typeface="+mj-lt"/>
              </a:rPr>
              <a:t>Собак-истребителей танков.</a:t>
            </a:r>
            <a:r>
              <a:rPr lang="ru-RU" sz="2000" dirty="0" smtClean="0">
                <a:latin typeface="+mj-lt"/>
              </a:rPr>
              <a:t> Такие собаки шли на смерть.</a:t>
            </a:r>
          </a:p>
          <a:p>
            <a:r>
              <a:rPr lang="ru-RU" sz="2000" dirty="0" smtClean="0">
                <a:latin typeface="+mj-lt"/>
              </a:rPr>
              <a:t>       За время войны было уничтожено более 300 фашистских танков.</a:t>
            </a:r>
          </a:p>
          <a:p>
            <a:r>
              <a:rPr lang="ru-RU" sz="2000" dirty="0" smtClean="0">
                <a:latin typeface="+mj-lt"/>
              </a:rPr>
              <a:t>     Немцы боялись  таких псов больше, чем противотанковых орудий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39146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28 мая 2011 года в Волгограде на площади Чекистов был  открыт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единственный  в  России  памятник  собакам-подрывникам,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оборонявшим Сталинград в годы Великой Отечественной Войны.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/>
              <a:t>Верный друг запечатлен в бронзе в натуральную величину. С тем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        снаряжением, с которым эти самоотверженные бойцы уходили в </a:t>
            </a:r>
          </a:p>
          <a:p>
            <a:r>
              <a:rPr lang="ru-RU" sz="2000" dirty="0" smtClean="0"/>
              <a:t>                                 бой. И, к сожалению, не возвращались.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:\Users\Виктория\Desktop\unnam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49685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284984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Связки мин и гранат</a:t>
            </a:r>
            <a:br>
              <a:rPr lang="ru-RU" dirty="0" smtClean="0"/>
            </a:br>
            <a:r>
              <a:rPr lang="ru-RU" dirty="0" smtClean="0"/>
              <a:t> Разносили собаки под танки.</a:t>
            </a:r>
            <a:br>
              <a:rPr lang="ru-RU" dirty="0" smtClean="0"/>
            </a:br>
            <a:r>
              <a:rPr lang="ru-RU" dirty="0" smtClean="0"/>
              <a:t>Защищая страну</a:t>
            </a:r>
            <a:br>
              <a:rPr lang="ru-RU" dirty="0" smtClean="0"/>
            </a:br>
            <a:r>
              <a:rPr lang="ru-RU" dirty="0" smtClean="0"/>
              <a:t> И солдат от нависшей беды.</a:t>
            </a:r>
            <a:br>
              <a:rPr lang="ru-RU" dirty="0" smtClean="0"/>
            </a:br>
            <a:r>
              <a:rPr lang="ru-RU" dirty="0" smtClean="0"/>
              <a:t>После боя бойцы</a:t>
            </a:r>
            <a:br>
              <a:rPr lang="ru-RU" dirty="0" smtClean="0"/>
            </a:br>
            <a:r>
              <a:rPr lang="ru-RU" dirty="0" smtClean="0"/>
              <a:t> Хоронили собачьи останки.</a:t>
            </a:r>
            <a:br>
              <a:rPr lang="ru-RU" dirty="0" smtClean="0"/>
            </a:br>
            <a:r>
              <a:rPr lang="ru-RU" dirty="0" smtClean="0"/>
              <a:t>Только нет там теперь</a:t>
            </a:r>
            <a:br>
              <a:rPr lang="ru-RU" dirty="0" smtClean="0"/>
            </a:br>
            <a:r>
              <a:rPr lang="ru-RU" dirty="0" smtClean="0"/>
              <a:t> Ни холма, ни креста, ни звезды!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Pictures\собаки в ВОВ\0511_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0405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НЯ\Pictures\собаки в ВОВ\d060ab502a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547703" cy="39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Диверсионные собаки. </a:t>
            </a:r>
            <a:r>
              <a:rPr lang="ru-RU" sz="2000" dirty="0" smtClean="0">
                <a:latin typeface="+mj-lt"/>
              </a:rPr>
              <a:t>Они подрывали железнодорожные составы и мосты. На спине у таких собак был закреплен разъемный боевой вьюк.</a:t>
            </a:r>
            <a:r>
              <a:rPr lang="ru-RU" sz="2000" dirty="0" smtClean="0"/>
              <a:t> Первой собакой диверсантом, участвовавшей в Великой Войне, а точнее в «рельсовой войне», проходившей в Белоруссии, стала овчарка Дина. 19 августа 1943 года она успешно осуществила подрыв вражеского эшелона на перегоне Полоцк -Дрисса, в результате которого целых 10 вагонов противника были уничтожены, а большая часть железнодорожных путей выведена из строя.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1424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Собаки-разведчики .</a:t>
            </a:r>
            <a:r>
              <a:rPr lang="ru-RU" sz="2400" dirty="0" smtClean="0">
                <a:latin typeface="+mj-lt"/>
              </a:rPr>
              <a:t>Помогали нашим солдатам оставаться незамеченными, когда те пробирались к переднему краю обороны противника .Помогали обнаружить скрытые огневые точки, засады. Работали быстро, четко и беззвучно.</a:t>
            </a:r>
          </a:p>
          <a:p>
            <a:endParaRPr lang="ru-RU" sz="2400" dirty="0">
              <a:latin typeface="+mj-lt"/>
            </a:endParaRPr>
          </a:p>
        </p:txBody>
      </p:sp>
      <p:pic>
        <p:nvPicPr>
          <p:cNvPr id="54274" name="Picture 2" descr="C:\Users\Виктория\Desktop\slide_17.jpg"/>
          <p:cNvPicPr>
            <a:picLocks noChangeAspect="1" noChangeArrowheads="1"/>
          </p:cNvPicPr>
          <p:nvPr/>
        </p:nvPicPr>
        <p:blipFill>
          <a:blip r:embed="rId2" cstate="print"/>
          <a:srcRect l="21315" t="4370" r="17614" b="36417"/>
          <a:stretch>
            <a:fillRect/>
          </a:stretch>
        </p:blipFill>
        <p:spPr bwMode="auto">
          <a:xfrm>
            <a:off x="1376646" y="2060848"/>
            <a:ext cx="6228692" cy="452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Виктория\Desktop\slide_16.jpg"/>
          <p:cNvPicPr>
            <a:picLocks noChangeAspect="1" noChangeArrowheads="1"/>
          </p:cNvPicPr>
          <p:nvPr/>
        </p:nvPicPr>
        <p:blipFill>
          <a:blip r:embed="rId2" cstate="print"/>
          <a:srcRect l="3734" t="19174" r="50925" b="3110"/>
          <a:stretch>
            <a:fillRect/>
          </a:stretch>
        </p:blipFill>
        <p:spPr bwMode="auto">
          <a:xfrm>
            <a:off x="323528" y="1916832"/>
            <a:ext cx="3672408" cy="4721667"/>
          </a:xfrm>
          <a:prstGeom prst="rect">
            <a:avLst/>
          </a:prstGeom>
          <a:noFill/>
        </p:spPr>
      </p:pic>
      <p:pic>
        <p:nvPicPr>
          <p:cNvPr id="4" name="Picture 2" descr="C:\Users\ТАНЯ\Pictures\собаки в ВОВ\разведч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" r="1442" b="6522"/>
          <a:stretch>
            <a:fillRect/>
          </a:stretch>
        </p:blipFill>
        <p:spPr bwMode="auto">
          <a:xfrm>
            <a:off x="4139952" y="3429000"/>
            <a:ext cx="47525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Нельзя не упомянуть и о подвигах пса-разведчика Джека, благодаря которому было взято в плен около 20 «языков</a:t>
            </a:r>
            <a:r>
              <a:rPr lang="ru-RU" dirty="0" smtClean="0"/>
              <a:t>»,</a:t>
            </a:r>
            <a:r>
              <a:rPr lang="ru-RU" dirty="0" smtClean="0"/>
              <a:t> среди которых был и офицер из неприступной крепости </a:t>
            </a:r>
            <a:r>
              <a:rPr lang="ru-RU" dirty="0" err="1" smtClean="0"/>
              <a:t>Глогау</a:t>
            </a:r>
            <a:r>
              <a:rPr lang="ru-RU" dirty="0" smtClean="0"/>
              <a:t>. Проникнуть в хорошо охраняемую крепость и уйти из нее с пленным, разведчик </a:t>
            </a:r>
            <a:r>
              <a:rPr lang="ru-RU" dirty="0" err="1" smtClean="0"/>
              <a:t>Кисагулов</a:t>
            </a:r>
            <a:r>
              <a:rPr lang="ru-RU" dirty="0" smtClean="0"/>
              <a:t> смог только благодаря своему псу.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932</TotalTime>
  <Words>1046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Виктория</cp:lastModifiedBy>
  <cp:revision>97</cp:revision>
  <dcterms:created xsi:type="dcterms:W3CDTF">2015-05-15T20:13:42Z</dcterms:created>
  <dcterms:modified xsi:type="dcterms:W3CDTF">2020-05-02T08:55:37Z</dcterms:modified>
</cp:coreProperties>
</file>